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7" r:id="rId4"/>
    <p:sldId id="260" r:id="rId5"/>
    <p:sldId id="274" r:id="rId6"/>
    <p:sldId id="259" r:id="rId7"/>
    <p:sldId id="261" r:id="rId8"/>
    <p:sldId id="275" r:id="rId9"/>
    <p:sldId id="265" r:id="rId10"/>
    <p:sldId id="280" r:id="rId11"/>
    <p:sldId id="266" r:id="rId12"/>
    <p:sldId id="286" r:id="rId13"/>
    <p:sldId id="277" r:id="rId14"/>
    <p:sldId id="276" r:id="rId15"/>
    <p:sldId id="278" r:id="rId16"/>
    <p:sldId id="279" r:id="rId17"/>
    <p:sldId id="281" r:id="rId18"/>
    <p:sldId id="282" r:id="rId19"/>
    <p:sldId id="283" r:id="rId20"/>
    <p:sldId id="284" r:id="rId21"/>
    <p:sldId id="285" r:id="rId22"/>
    <p:sldId id="287" r:id="rId23"/>
    <p:sldId id="288" r:id="rId24"/>
    <p:sldId id="289" r:id="rId25"/>
    <p:sldId id="290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INJURY REMEDIES OF COMPOSITAE FAMILY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263604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Arnica </a:t>
            </a:r>
            <a:r>
              <a:rPr lang="en-US" dirty="0" err="1" smtClean="0"/>
              <a:t>montana</a:t>
            </a:r>
            <a:endParaRPr lang="en-US" dirty="0" smtClean="0"/>
          </a:p>
          <a:p>
            <a:pPr fontAlgn="base"/>
            <a:r>
              <a:rPr lang="en-US" dirty="0" err="1" smtClean="0"/>
              <a:t>Bellis</a:t>
            </a:r>
            <a:r>
              <a:rPr lang="en-US" dirty="0" smtClean="0"/>
              <a:t> </a:t>
            </a:r>
            <a:r>
              <a:rPr lang="en-US" dirty="0" err="1" smtClean="0"/>
              <a:t>perenis</a:t>
            </a:r>
            <a:endParaRPr lang="en-US" dirty="0" smtClean="0"/>
          </a:p>
          <a:p>
            <a:pPr fontAlgn="base"/>
            <a:r>
              <a:rPr lang="en-US" dirty="0" smtClean="0"/>
              <a:t>Calendula officinalis</a:t>
            </a:r>
          </a:p>
          <a:p>
            <a:pPr fontAlgn="base"/>
            <a:r>
              <a:rPr lang="en-US" dirty="0" smtClean="0"/>
              <a:t>Cineraria </a:t>
            </a:r>
            <a:r>
              <a:rPr lang="en-US" dirty="0" err="1" smtClean="0"/>
              <a:t>maritima</a:t>
            </a:r>
            <a:endParaRPr lang="en-US" dirty="0" smtClean="0"/>
          </a:p>
          <a:p>
            <a:pPr fontAlgn="base"/>
            <a:r>
              <a:rPr lang="en-US" dirty="0" smtClean="0"/>
              <a:t>Erigeron </a:t>
            </a:r>
            <a:r>
              <a:rPr lang="en-US" dirty="0" err="1" smtClean="0"/>
              <a:t>canadensis</a:t>
            </a:r>
            <a:endParaRPr lang="en-US" dirty="0" smtClean="0"/>
          </a:p>
          <a:p>
            <a:pPr fontAlgn="base"/>
            <a:r>
              <a:rPr lang="en-US" dirty="0" err="1" smtClean="0"/>
              <a:t>Achiller</a:t>
            </a:r>
            <a:r>
              <a:rPr lang="en-US" dirty="0" smtClean="0"/>
              <a:t> </a:t>
            </a:r>
            <a:r>
              <a:rPr lang="en-US" dirty="0" err="1" smtClean="0"/>
              <a:t>millefolium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1600200" y="5105400"/>
            <a:ext cx="7772400" cy="150876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smtClean="0"/>
              <a:t>                                       Prepared by,</a:t>
            </a:r>
          </a:p>
          <a:p>
            <a:r>
              <a:rPr lang="en-US" sz="2800" smtClean="0"/>
              <a:t>                  Dr. C. R. Krishna Kumari Amma</a:t>
            </a:r>
          </a:p>
          <a:p>
            <a:r>
              <a:rPr lang="en-US" sz="2800" smtClean="0"/>
              <a:t>             Prof. and Head, Dept. of Materia Medica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remedy is useful for injuries to the trunk and deeper tissues—as from falls, car accidents, surgery, etc. —especially if a feeling of stiffness or coldness develops in the injured area. If </a:t>
            </a:r>
            <a:r>
              <a:rPr lang="en-US" i="1" dirty="0" smtClean="0"/>
              <a:t>Arnica</a:t>
            </a:r>
            <a:r>
              <a:rPr lang="en-US" dirty="0" smtClean="0"/>
              <a:t> has been given for an injury—especially a strain or bruise—but has not had much effect, </a:t>
            </a:r>
            <a:r>
              <a:rPr lang="en-US" i="1" dirty="0" err="1" smtClean="0"/>
              <a:t>Bellis</a:t>
            </a:r>
            <a:r>
              <a:rPr lang="en-US" i="1" dirty="0" smtClean="0"/>
              <a:t> perennis</a:t>
            </a:r>
            <a:r>
              <a:rPr lang="en-US" dirty="0" smtClean="0"/>
              <a:t> may be helpful.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Deeper tissues</a:t>
            </a:r>
          </a:p>
          <a:p>
            <a:r>
              <a:rPr lang="en-US" sz="3200" dirty="0" smtClean="0"/>
              <a:t>After major surgical works</a:t>
            </a:r>
            <a:endParaRPr lang="en-US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828800"/>
            <a:ext cx="3386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CINERARIA MARITIMA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some reputation in the cure of cataract and corneal opacities. Is used externally, by instilling into the eye one drop four or five times a day. This must be kept up for several months. Most effective in traumatic cases.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LEDUM 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punctured wounds, produced by sharp-pointed instruments or bites particularly if the </a:t>
            </a:r>
            <a:r>
              <a:rPr lang="en-US" i="1" dirty="0" smtClean="0"/>
              <a:t>wounded parts are cold</a:t>
            </a:r>
            <a:r>
              <a:rPr lang="en-US" dirty="0" smtClean="0"/>
              <a:t>, this is the remedy. Tetanus with twitching of muscles near wound.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edum-palustre-puncture-wound-remedy-10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8435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relieves bruises from blunt objects, especially where the skin is thin (around the eyes, fingers and toes), as well as pain and bruising from pointed objects.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OTHER REMEDIES</a:t>
            </a:r>
            <a:br>
              <a:rPr lang="en-US" sz="7200" dirty="0" smtClean="0"/>
            </a:br>
            <a:endParaRPr lang="en-US" sz="7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Ruta</a:t>
            </a:r>
            <a:r>
              <a:rPr lang="en-US" b="1" dirty="0" smtClean="0"/>
              <a:t> </a:t>
            </a:r>
            <a:r>
              <a:rPr lang="en-US" b="1" dirty="0" err="1" smtClean="0"/>
              <a:t>graveolens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remedy relieves strained ligaments and tendons.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Symphytum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stimulates the growth of epithelium on ulcerated surfaces.</a:t>
            </a:r>
          </a:p>
          <a:p>
            <a:r>
              <a:rPr lang="en-US" dirty="0" smtClean="0"/>
              <a:t>It may be administered internally in the treatment of gastric and duodenal injuries , tendons and the </a:t>
            </a:r>
            <a:r>
              <a:rPr lang="en-US" dirty="0" err="1" smtClean="0"/>
              <a:t>periosteum</a:t>
            </a:r>
            <a:r>
              <a:rPr lang="en-US" dirty="0" smtClean="0"/>
              <a:t>. Acts on joints generally.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remedy is best known for its healing effect on broken bones, and is also good for bone-bruises. It is valuable if blunt injury occurs to the eyeball (from a rock, a stick, a flying object, etc.) Any injury to the eye or eyeball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ARNICA MONTANA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762000"/>
            <a:ext cx="5105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great use in wounds penetrating to perineum and bones, </a:t>
            </a:r>
            <a:r>
              <a:rPr lang="en-US" i="1" dirty="0" smtClean="0"/>
              <a:t>and in non-union of fractures</a:t>
            </a:r>
            <a:r>
              <a:rPr lang="en-US" dirty="0" smtClean="0"/>
              <a:t>; irritable stump after amputation, irritable bone at point of fracture. </a:t>
            </a:r>
            <a:r>
              <a:rPr lang="en-US" dirty="0" err="1" smtClean="0"/>
              <a:t>Psoas</a:t>
            </a:r>
            <a:r>
              <a:rPr lang="en-US" dirty="0" smtClean="0"/>
              <a:t> abscess. </a:t>
            </a:r>
            <a:r>
              <a:rPr lang="en-US" i="1" dirty="0" smtClean="0"/>
              <a:t>Pricking pain</a:t>
            </a:r>
            <a:r>
              <a:rPr lang="en-US" dirty="0" smtClean="0"/>
              <a:t> and soreness of </a:t>
            </a:r>
            <a:r>
              <a:rPr lang="en-US" dirty="0" err="1" smtClean="0"/>
              <a:t>periosteum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HYPERICUM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great remedy for injuries to nerves, especially of fingers, toes and nails. </a:t>
            </a:r>
          </a:p>
          <a:p>
            <a:r>
              <a:rPr lang="en-US" dirty="0" smtClean="0"/>
              <a:t>Crushed fingers, especially tips. </a:t>
            </a:r>
          </a:p>
          <a:p>
            <a:r>
              <a:rPr lang="en-US" dirty="0" smtClean="0"/>
              <a:t>Excessive painfulness is a guiding symptom to its use.</a:t>
            </a:r>
          </a:p>
          <a:p>
            <a:r>
              <a:rPr lang="en-US" dirty="0" smtClean="0"/>
              <a:t> </a:t>
            </a:r>
            <a:r>
              <a:rPr lang="en-US" i="1" dirty="0" smtClean="0"/>
              <a:t>Punctured</a:t>
            </a:r>
            <a:r>
              <a:rPr lang="en-US" dirty="0" smtClean="0"/>
              <a:t> wounds. </a:t>
            </a:r>
          </a:p>
          <a:p>
            <a:r>
              <a:rPr lang="en-US" dirty="0" smtClean="0"/>
              <a:t>Relieves pain after operations.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Hypericum</a:t>
            </a:r>
            <a:r>
              <a:rPr lang="en-US" i="1" dirty="0" smtClean="0"/>
              <a:t> </a:t>
            </a:r>
            <a:r>
              <a:rPr lang="en-US" i="1" dirty="0" err="1" smtClean="0"/>
              <a:t>Perforatum</a:t>
            </a:r>
            <a:r>
              <a:rPr lang="en-US" dirty="0" smtClean="0"/>
              <a:t> is a homeopathic medicine for a head injury that is followed by headaches. Soreness of eyes with a headache, a sensation of being lifted up high in the air are the main symptoms. </a:t>
            </a:r>
            <a:r>
              <a:rPr lang="en-US" dirty="0" err="1" smtClean="0"/>
              <a:t>Hypericum</a:t>
            </a:r>
            <a:r>
              <a:rPr lang="en-US" dirty="0" smtClean="0"/>
              <a:t> is also indicated for treating a fracture of the skull, and for open wounds with weakness due to blood loss.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Staphysagria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:It is a very useful remedy for cuts, incisions, lacerations and stab wounds that are slow to heal. It helps to treat lacerations and extremely painful wounds.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Phosphorus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indicated for wounds which bleed profusely, heals and then break open and bleed again. Profuse bleeding with bright red blood.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Calcarea </a:t>
            </a:r>
            <a:r>
              <a:rPr lang="en-US" b="1" dirty="0" err="1" smtClean="0"/>
              <a:t>phosphorica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useful in treating useful bruises, slow-healing fractures and injuries involving bones. Pain and soreness of the muscles.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Common Name: Leopards Bane, Wolf’s bane</a:t>
            </a:r>
          </a:p>
          <a:p>
            <a:r>
              <a:rPr lang="en-US" dirty="0" err="1" smtClean="0"/>
              <a:t>Prover</a:t>
            </a:r>
            <a:r>
              <a:rPr lang="en-US" dirty="0" smtClean="0"/>
              <a:t> : Dr. Hahnemann</a:t>
            </a:r>
          </a:p>
          <a:p>
            <a:r>
              <a:rPr lang="en-US" dirty="0" smtClean="0"/>
              <a:t> Family ; Compositae                      </a:t>
            </a:r>
          </a:p>
          <a:p>
            <a:r>
              <a:rPr lang="en-US" dirty="0" smtClean="0"/>
              <a:t>Sphere of action</a:t>
            </a:r>
          </a:p>
          <a:p>
            <a:pPr>
              <a:buNone/>
            </a:pPr>
            <a:r>
              <a:rPr lang="en-US" dirty="0" smtClean="0"/>
              <a:t>Blood                        </a:t>
            </a:r>
            <a:r>
              <a:rPr lang="en-US" dirty="0" err="1" smtClean="0"/>
              <a:t>Blood</a:t>
            </a:r>
            <a:r>
              <a:rPr lang="en-US" dirty="0" smtClean="0"/>
              <a:t> vessels               Capillaries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114800"/>
            <a:ext cx="22002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114800"/>
            <a:ext cx="1447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267200"/>
            <a:ext cx="24669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419600" y="2590800"/>
            <a:ext cx="3971925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2209800"/>
            <a:ext cx="3352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Traumatic / Mechanical injuries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Bruises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especially suited to cases when any injury, </a:t>
            </a:r>
            <a:r>
              <a:rPr lang="en-US" i="1" dirty="0" smtClean="0"/>
              <a:t>After traumatic injuries</a:t>
            </a:r>
            <a:r>
              <a:rPr lang="en-US" dirty="0" smtClean="0"/>
              <a:t>, overuse of any organ, strains.</a:t>
            </a:r>
          </a:p>
          <a:p>
            <a:r>
              <a:rPr lang="en-US" dirty="0" smtClean="0"/>
              <a:t> </a:t>
            </a:r>
            <a:r>
              <a:rPr lang="en-US" i="1" dirty="0" smtClean="0">
                <a:solidFill>
                  <a:srgbClr val="FF0000"/>
                </a:solidFill>
              </a:rPr>
              <a:t>Sore, lame, bruised feeling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CALENDULA OFFICINALIS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Common Name: Marigold</a:t>
            </a:r>
          </a:p>
          <a:p>
            <a:r>
              <a:rPr lang="en-US" dirty="0" smtClean="0"/>
              <a:t>Family ; Compositae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86000"/>
            <a:ext cx="388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INJURIES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800600" y="2438400"/>
            <a:ext cx="3352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85800" y="22860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Open &amp;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Lacerated wound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most remarkable healing agent, applied locally. Useful for open wounds, parts that will not heal, ulcers, etc. Promotes healthy granulations and rapid healing by first intention.</a:t>
            </a:r>
          </a:p>
          <a:p>
            <a:r>
              <a:rPr lang="en-US" dirty="0" smtClean="0"/>
              <a:t> Pain is excessive and out of all proportion to injury. 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BELLIS PERENNIS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800600" y="3124200"/>
            <a:ext cx="3790950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9600" y="20574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Common Name : Daisy. Bruise wort</a:t>
            </a:r>
          </a:p>
          <a:p>
            <a:r>
              <a:rPr lang="en-US" sz="2800" dirty="0" smtClean="0"/>
              <a:t>Family : Compositae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112</TotalTime>
  <Words>512</Words>
  <Application>Microsoft Office PowerPoint</Application>
  <PresentationFormat>On-screen Show (4:3)</PresentationFormat>
  <Paragraphs>63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INJURY REMEDIES OF COMPOSITAE FAMILY </vt:lpstr>
      <vt:lpstr>ARNICA MONTANA</vt:lpstr>
      <vt:lpstr>PowerPoint Presentation</vt:lpstr>
      <vt:lpstr>Injuries</vt:lpstr>
      <vt:lpstr>PowerPoint Presentation</vt:lpstr>
      <vt:lpstr>CALENDULA OFFICINALIS</vt:lpstr>
      <vt:lpstr>INJURIES</vt:lpstr>
      <vt:lpstr>PowerPoint Presentation</vt:lpstr>
      <vt:lpstr>BELLIS PERENNIS</vt:lpstr>
      <vt:lpstr>PowerPoint Presentation</vt:lpstr>
      <vt:lpstr>PowerPoint Presentation</vt:lpstr>
      <vt:lpstr>CINERARIA MARITIMA </vt:lpstr>
      <vt:lpstr>LEDUM PAL</vt:lpstr>
      <vt:lpstr>PowerPoint Presentation</vt:lpstr>
      <vt:lpstr>PowerPoint Presentation</vt:lpstr>
      <vt:lpstr>OTHER REMEDIES </vt:lpstr>
      <vt:lpstr>Ruta graveolens</vt:lpstr>
      <vt:lpstr>Symphytum</vt:lpstr>
      <vt:lpstr>PowerPoint Presentation</vt:lpstr>
      <vt:lpstr>PowerPoint Presentation</vt:lpstr>
      <vt:lpstr>HYPERICUM</vt:lpstr>
      <vt:lpstr>PowerPoint Presentation</vt:lpstr>
      <vt:lpstr>Staphysagria</vt:lpstr>
      <vt:lpstr>Phosphorus</vt:lpstr>
      <vt:lpstr>Calcarea phosphorica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ARNICA MONTANA</dc:title>
  <dc:creator>MATERIA MEDICA</dc:creator>
  <cp:lastModifiedBy>Lib Lab One</cp:lastModifiedBy>
  <cp:revision>28</cp:revision>
  <dcterms:created xsi:type="dcterms:W3CDTF">2006-08-16T00:00:00Z</dcterms:created>
  <dcterms:modified xsi:type="dcterms:W3CDTF">2021-11-11T04:01:14Z</dcterms:modified>
</cp:coreProperties>
</file>